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Open Sans Light" charset="1" panose="020B0306030504020204"/>
      <p:regular r:id="rId30"/>
    </p:embeddedFont>
    <p:embeddedFont>
      <p:font typeface="Open Sans Light Italics" charset="1" panose="020B0306030504020204"/>
      <p:regular r:id="rId31"/>
    </p:embeddedFont>
    <p:embeddedFont>
      <p:font typeface="Open Sans Ultra-Bold" charset="1" panose="00000000000000000000"/>
      <p:regular r:id="rId32"/>
    </p:embeddedFont>
    <p:embeddedFont>
      <p:font typeface="Open Sans Ultra-Bold Italic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jpeg" Type="http://schemas.openxmlformats.org/officeDocument/2006/relationships/image"/><Relationship Id="rId14" Target="../media/VAGDMZbjDsI.mp4" Type="http://schemas.openxmlformats.org/officeDocument/2006/relationships/video"/><Relationship Id="rId15" Target="../media/VAGDMZbjDsI.mp4" Type="http://schemas.microsoft.com/office/2007/relationships/media"/><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https://github.com/Gudar01/ElevatorCaseStudy" TargetMode="External" Type="http://schemas.openxmlformats.org/officeDocument/2006/relationships/hyperlink"/><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Elevator Case study</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Group 1</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pic>
        <p:nvPicPr>
          <p:cNvPr name="Picture 8" id="8">
            <a:hlinkClick action="ppaction://media"/>
          </p:cNvPr>
          <p:cNvPicPr>
            <a:picLocks noChangeAspect="true"/>
          </p:cNvPicPr>
          <p:nvPr>
            <a:videoFile r:link="rId14"/>
            <p:extLst>
              <p:ext uri="{DAA4B4D4-6D71-4841-9C94-3DE7FCFB9230}">
                <p14:media xmlns:p14="http://schemas.microsoft.com/office/powerpoint/2010/main" r:embed="rId15"/>
              </p:ext>
            </p:extLst>
          </p:nvPr>
        </p:nvPicPr>
        <p:blipFill>
          <a:blip r:embed="rId13"/>
          <a:srcRect l="0" t="117" r="0" b="117"/>
          <a:stretch>
            <a:fillRect/>
          </a:stretch>
        </p:blipFill>
        <p:spPr>
          <a:xfrm flipH="false" flipV="false" rot="0">
            <a:off x="1477515" y="1512180"/>
            <a:ext cx="15527547" cy="8229600"/>
          </a:xfrm>
          <a:prstGeom prst="rect">
            <a:avLst/>
          </a:prstGeom>
        </p:spPr>
      </p:pic>
      <p:sp>
        <p:nvSpPr>
          <p:cNvPr name="TextBox 9" id="9"/>
          <p:cNvSpPr txBox="true"/>
          <p:nvPr/>
        </p:nvSpPr>
        <p:spPr>
          <a:xfrm rot="0">
            <a:off x="1775818" y="233224"/>
            <a:ext cx="14930942" cy="2748414"/>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DEMO</a:t>
            </a:r>
          </a:p>
          <a:p>
            <a:pPr>
              <a:lnSpc>
                <a:spcPts val="8730"/>
              </a:lnSpc>
            </a:pPr>
          </a:p>
          <a:p>
            <a:pPr>
              <a:lnSpc>
                <a:spcPts val="4268"/>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678529" y="3035868"/>
            <a:ext cx="14930942" cy="4405764"/>
          </a:xfrm>
          <a:prstGeom prst="rect">
            <a:avLst/>
          </a:prstGeom>
        </p:spPr>
        <p:txBody>
          <a:bodyPr anchor="t" rtlCol="false" tIns="0" lIns="0" bIns="0" rIns="0">
            <a:spAutoFit/>
          </a:bodyPr>
          <a:lstStyle/>
          <a:p>
            <a:pPr algn="ctr">
              <a:lnSpc>
                <a:spcPts val="8730"/>
              </a:lnSpc>
            </a:pPr>
            <a:r>
              <a:rPr lang="en-US" sz="9000">
                <a:solidFill>
                  <a:srgbClr val="000000"/>
                </a:solidFill>
                <a:latin typeface="DM Sans Bold"/>
              </a:rPr>
              <a:t>GIT Link:</a:t>
            </a:r>
          </a:p>
          <a:p>
            <a:pPr algn="ctr">
              <a:lnSpc>
                <a:spcPts val="8730"/>
              </a:lnSpc>
            </a:pPr>
          </a:p>
          <a:p>
            <a:pPr algn="ctr">
              <a:lnSpc>
                <a:spcPts val="4365"/>
              </a:lnSpc>
            </a:pPr>
            <a:r>
              <a:rPr lang="en-US" sz="4500" u="sng">
                <a:solidFill>
                  <a:srgbClr val="000000"/>
                </a:solidFill>
                <a:latin typeface="DM Sans"/>
                <a:hlinkClick r:id="rId13" tooltip="https://github.com/Gudar01/ElevatorCaseStudy"/>
              </a:rPr>
              <a:t>ElevatorCaseStudy</a:t>
            </a:r>
          </a:p>
          <a:p>
            <a:pPr>
              <a:lnSpc>
                <a:spcPts val="8730"/>
              </a:lnSpc>
            </a:pPr>
          </a:p>
          <a:p>
            <a:pPr>
              <a:lnSpc>
                <a:spcPts val="426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6932916" y="1511774"/>
            <a:ext cx="14930942" cy="1177290"/>
          </a:xfrm>
          <a:prstGeom prst="rect">
            <a:avLst/>
          </a:prstGeom>
        </p:spPr>
        <p:txBody>
          <a:bodyPr anchor="t" rtlCol="false" tIns="0" lIns="0" bIns="0" rIns="0">
            <a:spAutoFit/>
          </a:bodyPr>
          <a:lstStyle/>
          <a:p>
            <a:pPr algn="just">
              <a:lnSpc>
                <a:spcPts val="8730"/>
              </a:lnSpc>
            </a:pPr>
            <a:r>
              <a:rPr lang="en-US" sz="9000">
                <a:solidFill>
                  <a:srgbClr val="000000"/>
                </a:solidFill>
                <a:latin typeface="DM Sans Bold"/>
              </a:rPr>
              <a:t>Risks</a:t>
            </a:r>
          </a:p>
        </p:txBody>
      </p:sp>
      <p:sp>
        <p:nvSpPr>
          <p:cNvPr name="TextBox 9" id="9"/>
          <p:cNvSpPr txBox="true"/>
          <p:nvPr/>
        </p:nvSpPr>
        <p:spPr>
          <a:xfrm rot="0">
            <a:off x="303168" y="3076430"/>
            <a:ext cx="17681663" cy="6181870"/>
          </a:xfrm>
          <a:prstGeom prst="rect">
            <a:avLst/>
          </a:prstGeom>
        </p:spPr>
        <p:txBody>
          <a:bodyPr anchor="t" rtlCol="false" tIns="0" lIns="0" bIns="0" rIns="0">
            <a:spAutoFit/>
          </a:bodyPr>
          <a:lstStyle/>
          <a:p>
            <a:pPr algn="just">
              <a:lnSpc>
                <a:spcPts val="3519"/>
              </a:lnSpc>
              <a:spcBef>
                <a:spcPct val="0"/>
              </a:spcBef>
            </a:pPr>
            <a:r>
              <a:rPr lang="en-US" sz="2514">
                <a:solidFill>
                  <a:srgbClr val="000000"/>
                </a:solidFill>
                <a:latin typeface="DM Sans"/>
              </a:rPr>
              <a:t>    Limited Error Handling: The code lacks comprehensive error handling, especially when it comes to user inputs. Invalid inputs or unexpected errors during elevator operation may cause the program to terminate unexpectedly.</a:t>
            </a:r>
          </a:p>
          <a:p>
            <a:pPr algn="just">
              <a:lnSpc>
                <a:spcPts val="3519"/>
              </a:lnSpc>
              <a:spcBef>
                <a:spcPct val="0"/>
              </a:spcBef>
            </a:pPr>
          </a:p>
          <a:p>
            <a:pPr algn="just">
              <a:lnSpc>
                <a:spcPts val="3519"/>
              </a:lnSpc>
              <a:spcBef>
                <a:spcPct val="0"/>
              </a:spcBef>
            </a:pPr>
            <a:r>
              <a:rPr lang="en-US" sz="2514">
                <a:solidFill>
                  <a:srgbClr val="000000"/>
                </a:solidFill>
                <a:latin typeface="DM Sans"/>
              </a:rPr>
              <a:t>    Synchronous Timers: The timer functionality implemented using threading.Timer may not be suitable for scenarios where the elevator system needs to handle multiple events concurrently. Synchronous timers may block the main thread, causing delays or performance issues.</a:t>
            </a:r>
          </a:p>
          <a:p>
            <a:pPr algn="just">
              <a:lnSpc>
                <a:spcPts val="3519"/>
              </a:lnSpc>
              <a:spcBef>
                <a:spcPct val="0"/>
              </a:spcBef>
            </a:pPr>
          </a:p>
          <a:p>
            <a:pPr algn="just">
              <a:lnSpc>
                <a:spcPts val="3519"/>
              </a:lnSpc>
              <a:spcBef>
                <a:spcPct val="0"/>
              </a:spcBef>
            </a:pPr>
            <a:r>
              <a:rPr lang="en-US" sz="2514">
                <a:solidFill>
                  <a:srgbClr val="000000"/>
                </a:solidFill>
                <a:latin typeface="DM Sans"/>
              </a:rPr>
              <a:t>    Global State Management: The Elevator class maintains global state variables such as current_floor, direction, and is_emergency. This may lead to unpredictable behavior, especially in multi-threaded environments, where concurrent access to shared state can result in race conditions or data corruption.</a:t>
            </a:r>
          </a:p>
          <a:p>
            <a:pPr algn="just">
              <a:lnSpc>
                <a:spcPts val="3519"/>
              </a:lnSpc>
              <a:spcBef>
                <a:spcPct val="0"/>
              </a:spcBef>
            </a:pPr>
          </a:p>
          <a:p>
            <a:pPr algn="just">
              <a:lnSpc>
                <a:spcPts val="3519"/>
              </a:lnSpc>
              <a:spcBef>
                <a:spcPct val="0"/>
              </a:spcBef>
            </a:pPr>
            <a:r>
              <a:rPr lang="en-US" sz="2514">
                <a:solidFill>
                  <a:srgbClr val="000000"/>
                </a:solidFill>
                <a:latin typeface="DM Sans"/>
              </a:rPr>
              <a:t>    Limited Test Coverage: The code lacks comprehensive unit tests to verify the functionality of individual components and edge cases. Without adequate test coverage, it's challenging to ensure the correctness and reliability of the elevator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6061844" y="1219200"/>
            <a:ext cx="14930942"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Solutions</a:t>
            </a:r>
          </a:p>
        </p:txBody>
      </p:sp>
      <p:sp>
        <p:nvSpPr>
          <p:cNvPr name="TextBox 9" id="9"/>
          <p:cNvSpPr txBox="true"/>
          <p:nvPr/>
        </p:nvSpPr>
        <p:spPr>
          <a:xfrm rot="0">
            <a:off x="328585" y="3273449"/>
            <a:ext cx="17630830" cy="5645414"/>
          </a:xfrm>
          <a:prstGeom prst="rect">
            <a:avLst/>
          </a:prstGeom>
        </p:spPr>
        <p:txBody>
          <a:bodyPr anchor="t" rtlCol="false" tIns="0" lIns="0" bIns="0" rIns="0">
            <a:spAutoFit/>
          </a:bodyPr>
          <a:lstStyle/>
          <a:p>
            <a:pPr>
              <a:lnSpc>
                <a:spcPts val="3239"/>
              </a:lnSpc>
              <a:spcBef>
                <a:spcPct val="0"/>
              </a:spcBef>
            </a:pPr>
            <a:r>
              <a:rPr lang="en-US" sz="2313">
                <a:solidFill>
                  <a:srgbClr val="000000"/>
                </a:solidFill>
                <a:latin typeface="DM Sans"/>
              </a:rPr>
              <a:t>    Error Handling: Implement robust error handling mechanisms to handle invalid inputs, unexpected exceptions, and edge cases gracefully. Use try-except blocks to catch and handle errors, providing informative error messages to users.</a:t>
            </a:r>
          </a:p>
          <a:p>
            <a:pPr>
              <a:lnSpc>
                <a:spcPts val="3239"/>
              </a:lnSpc>
              <a:spcBef>
                <a:spcPct val="0"/>
              </a:spcBef>
            </a:pPr>
          </a:p>
          <a:p>
            <a:pPr>
              <a:lnSpc>
                <a:spcPts val="3239"/>
              </a:lnSpc>
              <a:spcBef>
                <a:spcPct val="0"/>
              </a:spcBef>
            </a:pPr>
            <a:r>
              <a:rPr lang="en-US" sz="2313">
                <a:solidFill>
                  <a:srgbClr val="000000"/>
                </a:solidFill>
                <a:latin typeface="DM Sans"/>
              </a:rPr>
              <a:t>    Asynchronous Timers: Consider using asynchronous timers or event-driven architectures to handle timer events asynchronously. Asynchronous programming models such as asyncio or concurrent.futures can help improve the responsiveness and scalability of the elevator system.</a:t>
            </a:r>
          </a:p>
          <a:p>
            <a:pPr>
              <a:lnSpc>
                <a:spcPts val="3239"/>
              </a:lnSpc>
              <a:spcBef>
                <a:spcPct val="0"/>
              </a:spcBef>
            </a:pPr>
          </a:p>
          <a:p>
            <a:pPr>
              <a:lnSpc>
                <a:spcPts val="3239"/>
              </a:lnSpc>
              <a:spcBef>
                <a:spcPct val="0"/>
              </a:spcBef>
            </a:pPr>
            <a:r>
              <a:rPr lang="en-US" sz="2313">
                <a:solidFill>
                  <a:srgbClr val="000000"/>
                </a:solidFill>
                <a:latin typeface="DM Sans"/>
              </a:rPr>
              <a:t>    Encapsulation and State Management: Encapsulate the elevator's state and behavior within a class, employing proper encapsulation techniques such as encapsulating state variables and providing well-defined interfaces for interacting with the elevator system. Consider using locks or synchronization primitives to manage concurrent access to shared resources safely.</a:t>
            </a:r>
          </a:p>
          <a:p>
            <a:pPr>
              <a:lnSpc>
                <a:spcPts val="3239"/>
              </a:lnSpc>
              <a:spcBef>
                <a:spcPct val="0"/>
              </a:spcBef>
            </a:pPr>
          </a:p>
          <a:p>
            <a:pPr>
              <a:lnSpc>
                <a:spcPts val="3239"/>
              </a:lnSpc>
              <a:spcBef>
                <a:spcPct val="0"/>
              </a:spcBef>
            </a:pPr>
            <a:r>
              <a:rPr lang="en-US" sz="2313">
                <a:solidFill>
                  <a:srgbClr val="000000"/>
                </a:solidFill>
                <a:latin typeface="DM Sans"/>
              </a:rPr>
              <a:t>    Unit Testing: Develop comprehensive unit tests to verify the correctness and reliability of the elevator system's components. Write test cases to cover various scenarios, including valid inputs, invalid inputs, boundary conditions, and edge cases. Use testing frameworks such as pytest or unittest to automate the testing process and ensure thorough test coverage.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4225792" y="1219200"/>
            <a:ext cx="14930942"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Learning Outcomes</a:t>
            </a:r>
          </a:p>
        </p:txBody>
      </p:sp>
      <p:sp>
        <p:nvSpPr>
          <p:cNvPr name="TextBox 9" id="9"/>
          <p:cNvSpPr txBox="true"/>
          <p:nvPr/>
        </p:nvSpPr>
        <p:spPr>
          <a:xfrm rot="0">
            <a:off x="4358623" y="3033407"/>
            <a:ext cx="10994866" cy="6224893"/>
          </a:xfrm>
          <a:prstGeom prst="rect">
            <a:avLst/>
          </a:prstGeom>
        </p:spPr>
        <p:txBody>
          <a:bodyPr anchor="t" rtlCol="false" tIns="0" lIns="0" bIns="0" rIns="0">
            <a:spAutoFit/>
          </a:bodyPr>
          <a:lstStyle/>
          <a:p>
            <a:pPr marL="928468" indent="-464234" lvl="1">
              <a:lnSpc>
                <a:spcPts val="6020"/>
              </a:lnSpc>
              <a:buFont typeface="Arial"/>
              <a:buChar char="•"/>
            </a:pPr>
            <a:r>
              <a:rPr lang="en-US" sz="4300">
                <a:solidFill>
                  <a:srgbClr val="000000"/>
                </a:solidFill>
                <a:latin typeface="DM Sans"/>
              </a:rPr>
              <a:t>    Project Management Skills</a:t>
            </a:r>
          </a:p>
          <a:p>
            <a:pPr marL="928468" indent="-464234" lvl="1">
              <a:lnSpc>
                <a:spcPts val="6020"/>
              </a:lnSpc>
              <a:buFont typeface="Arial"/>
              <a:buChar char="•"/>
            </a:pPr>
            <a:r>
              <a:rPr lang="en-US" sz="4300">
                <a:solidFill>
                  <a:srgbClr val="000000"/>
                </a:solidFill>
                <a:latin typeface="DM Sans"/>
              </a:rPr>
              <a:t>    Problem-Solving Abilities</a:t>
            </a:r>
          </a:p>
          <a:p>
            <a:pPr marL="928468" indent="-464234" lvl="1">
              <a:lnSpc>
                <a:spcPts val="6020"/>
              </a:lnSpc>
              <a:buFont typeface="Arial"/>
              <a:buChar char="•"/>
            </a:pPr>
            <a:r>
              <a:rPr lang="en-US" sz="4300">
                <a:solidFill>
                  <a:srgbClr val="000000"/>
                </a:solidFill>
                <a:latin typeface="DM Sans"/>
              </a:rPr>
              <a:t>    Collaboration and Teamwork</a:t>
            </a:r>
          </a:p>
          <a:p>
            <a:pPr marL="928468" indent="-464234" lvl="1">
              <a:lnSpc>
                <a:spcPts val="6020"/>
              </a:lnSpc>
              <a:buFont typeface="Arial"/>
              <a:buChar char="•"/>
            </a:pPr>
            <a:r>
              <a:rPr lang="en-US" sz="4300">
                <a:solidFill>
                  <a:srgbClr val="000000"/>
                </a:solidFill>
                <a:latin typeface="DM Sans"/>
              </a:rPr>
              <a:t>    Attention to Detail</a:t>
            </a:r>
          </a:p>
          <a:p>
            <a:pPr marL="928468" indent="-464234" lvl="1">
              <a:lnSpc>
                <a:spcPts val="6020"/>
              </a:lnSpc>
              <a:buFont typeface="Arial"/>
              <a:buChar char="•"/>
            </a:pPr>
            <a:r>
              <a:rPr lang="en-US" sz="4300">
                <a:solidFill>
                  <a:srgbClr val="000000"/>
                </a:solidFill>
                <a:latin typeface="DM Sans"/>
              </a:rPr>
              <a:t>    Critical Thinking and Decision-Making</a:t>
            </a:r>
          </a:p>
          <a:p>
            <a:pPr marL="928468" indent="-464234" lvl="1">
              <a:lnSpc>
                <a:spcPts val="6020"/>
              </a:lnSpc>
              <a:buFont typeface="Arial"/>
              <a:buChar char="•"/>
            </a:pPr>
            <a:r>
              <a:rPr lang="en-US" sz="4300">
                <a:solidFill>
                  <a:srgbClr val="000000"/>
                </a:solidFill>
                <a:latin typeface="DM Sans"/>
              </a:rPr>
              <a:t>    Communication Skills</a:t>
            </a:r>
          </a:p>
          <a:p>
            <a:pPr marL="928468" indent="-464234" lvl="1">
              <a:lnSpc>
                <a:spcPts val="6020"/>
              </a:lnSpc>
              <a:buFont typeface="Arial"/>
              <a:buChar char="•"/>
            </a:pPr>
            <a:r>
              <a:rPr lang="en-US" sz="4300">
                <a:solidFill>
                  <a:srgbClr val="000000"/>
                </a:solidFill>
                <a:latin typeface="DM Sans"/>
              </a:rPr>
              <a:t>    Adaptability and Flexibility</a:t>
            </a:r>
          </a:p>
          <a:p>
            <a:pPr marL="928468" indent="-464234" lvl="1">
              <a:lnSpc>
                <a:spcPts val="6020"/>
              </a:lnSpc>
              <a:buFont typeface="Arial"/>
              <a:buChar char="•"/>
            </a:pPr>
            <a:r>
              <a:rPr lang="en-US" sz="4300">
                <a:solidFill>
                  <a:srgbClr val="000000"/>
                </a:solidFill>
                <a:latin typeface="DM Sans"/>
              </a:rPr>
              <a:t>    Creativity and Innovation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           Swetha:</a:t>
              </a:r>
            </a:p>
            <a:p>
              <a:pPr algn="ctr" marL="0" indent="0" lvl="0">
                <a:lnSpc>
                  <a:spcPts val="2659"/>
                </a:lnSpc>
                <a:spcBef>
                  <a:spcPct val="0"/>
                </a:spcBef>
              </a:pPr>
              <a:r>
                <a:rPr lang="en-US" sz="1899">
                  <a:solidFill>
                    <a:srgbClr val="000000"/>
                  </a:solidFill>
                  <a:latin typeface="Open Sans Extra Bold"/>
                </a:rPr>
                <a:t>              Developer</a:t>
              </a:r>
            </a:p>
          </p:txBody>
        </p:sp>
      </p:grpSp>
      <p:grpSp>
        <p:nvGrpSpPr>
          <p:cNvPr name="Group 6" id="6"/>
          <p:cNvGrpSpPr/>
          <p:nvPr/>
        </p:nvGrpSpPr>
        <p:grpSpPr>
          <a:xfrm rot="0">
            <a:off x="11672061" y="6595378"/>
            <a:ext cx="5728480" cy="2662922"/>
            <a:chOff x="0" y="0"/>
            <a:chExt cx="2118166" cy="984643"/>
          </a:xfrm>
        </p:grpSpPr>
        <p:sp>
          <p:nvSpPr>
            <p:cNvPr name="Freeform 7" id="7"/>
            <p:cNvSpPr/>
            <p:nvPr/>
          </p:nvSpPr>
          <p:spPr>
            <a:xfrm flipH="false" flipV="false" rot="0">
              <a:off x="0" y="0"/>
              <a:ext cx="2118166" cy="984643"/>
            </a:xfrm>
            <a:custGeom>
              <a:avLst/>
              <a:gdLst/>
              <a:ahLst/>
              <a:cxnLst/>
              <a:rect r="r" b="b" t="t" l="l"/>
              <a:pathLst>
                <a:path h="984643" w="2118166">
                  <a:moveTo>
                    <a:pt x="20272" y="0"/>
                  </a:moveTo>
                  <a:lnTo>
                    <a:pt x="2097894" y="0"/>
                  </a:lnTo>
                  <a:cubicBezTo>
                    <a:pt x="2103270" y="0"/>
                    <a:pt x="2108427" y="2136"/>
                    <a:pt x="2112228" y="5938"/>
                  </a:cubicBezTo>
                  <a:cubicBezTo>
                    <a:pt x="2116030" y="9739"/>
                    <a:pt x="2118166" y="14896"/>
                    <a:pt x="2118166" y="20272"/>
                  </a:cubicBezTo>
                  <a:lnTo>
                    <a:pt x="2118166" y="964371"/>
                  </a:lnTo>
                  <a:cubicBezTo>
                    <a:pt x="2118166" y="969748"/>
                    <a:pt x="2116030" y="974904"/>
                    <a:pt x="2112228" y="978706"/>
                  </a:cubicBezTo>
                  <a:cubicBezTo>
                    <a:pt x="2108427" y="982508"/>
                    <a:pt x="2103270" y="984643"/>
                    <a:pt x="2097894" y="984643"/>
                  </a:cubicBezTo>
                  <a:lnTo>
                    <a:pt x="20272" y="984643"/>
                  </a:lnTo>
                  <a:cubicBezTo>
                    <a:pt x="14896" y="984643"/>
                    <a:pt x="9739" y="982508"/>
                    <a:pt x="5938" y="978706"/>
                  </a:cubicBezTo>
                  <a:cubicBezTo>
                    <a:pt x="2136" y="974904"/>
                    <a:pt x="0" y="969748"/>
                    <a:pt x="0" y="964371"/>
                  </a:cubicBezTo>
                  <a:lnTo>
                    <a:pt x="0" y="20272"/>
                  </a:lnTo>
                  <a:cubicBezTo>
                    <a:pt x="0" y="14896"/>
                    <a:pt x="2136" y="9739"/>
                    <a:pt x="5938" y="5938"/>
                  </a:cubicBezTo>
                  <a:cubicBezTo>
                    <a:pt x="9739" y="2136"/>
                    <a:pt x="14896" y="0"/>
                    <a:pt x="20272"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118166" cy="1022743"/>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             Nikhila:</a:t>
              </a:r>
            </a:p>
            <a:p>
              <a:pPr algn="ctr">
                <a:lnSpc>
                  <a:spcPts val="2659"/>
                </a:lnSpc>
              </a:pPr>
              <a:r>
                <a:rPr lang="en-US" sz="1899">
                  <a:solidFill>
                    <a:srgbClr val="000000"/>
                  </a:solidFill>
                  <a:latin typeface="Open Sans Extra Bold"/>
                </a:rPr>
                <a:t>                                   Quality Assurance Analyst </a:t>
              </a:r>
            </a:p>
            <a:p>
              <a:pPr algn="ctr" marL="0" indent="0" lvl="0">
                <a:lnSpc>
                  <a:spcPts val="2659"/>
                </a:lnSpc>
                <a:spcBef>
                  <a:spcPct val="0"/>
                </a:spcBef>
              </a:pPr>
            </a:p>
          </p:txBody>
        </p:sp>
      </p:grpSp>
      <p:grpSp>
        <p:nvGrpSpPr>
          <p:cNvPr name="Group 9" id="9"/>
          <p:cNvGrpSpPr/>
          <p:nvPr/>
        </p:nvGrpSpPr>
        <p:grpSpPr>
          <a:xfrm rot="0">
            <a:off x="1206092" y="1334638"/>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              Soumya :</a:t>
              </a:r>
            </a:p>
            <a:p>
              <a:pPr algn="ctr">
                <a:lnSpc>
                  <a:spcPts val="2659"/>
                </a:lnSpc>
              </a:pPr>
              <a:r>
                <a:rPr lang="en-US" sz="1899">
                  <a:solidFill>
                    <a:srgbClr val="000000"/>
                  </a:solidFill>
                  <a:latin typeface="Open Sans Extra Bold"/>
                </a:rPr>
                <a:t>         Team Leader</a:t>
              </a:r>
            </a:p>
            <a:p>
              <a:pPr algn="ctr">
                <a:lnSpc>
                  <a:spcPts val="2659"/>
                </a:lnSpc>
              </a:pPr>
              <a:r>
                <a:rPr lang="en-US" sz="1899">
                  <a:solidFill>
                    <a:srgbClr val="000000"/>
                  </a:solidFill>
                  <a:latin typeface="Open Sans Extra Bold"/>
                </a:rPr>
                <a:t>                Project Manager </a:t>
              </a:r>
            </a:p>
            <a:p>
              <a:pPr algn="ctr" marL="0" indent="0" lvl="0">
                <a:lnSpc>
                  <a:spcPts val="2659"/>
                </a:lnSpc>
                <a:spcBef>
                  <a:spcPct val="0"/>
                </a:spcBef>
              </a:pPr>
            </a:p>
          </p:txBody>
        </p:sp>
      </p:grpSp>
      <p:grpSp>
        <p:nvGrpSpPr>
          <p:cNvPr name="Group 12" id="12"/>
          <p:cNvGrpSpPr/>
          <p:nvPr/>
        </p:nvGrpSpPr>
        <p:grpSpPr>
          <a:xfrm rot="0">
            <a:off x="1028700" y="6598786"/>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a:lnSpc>
                  <a:spcPts val="2659"/>
                </a:lnSpc>
              </a:pPr>
              <a:r>
                <a:rPr lang="en-US" sz="1899">
                  <a:solidFill>
                    <a:srgbClr val="000000"/>
                  </a:solidFill>
                  <a:latin typeface="Open Sans Extra Bold"/>
                </a:rPr>
                <a:t>Ridhi:  </a:t>
              </a:r>
            </a:p>
            <a:p>
              <a:pPr algn="ctr" marL="0" indent="0" lvl="0">
                <a:lnSpc>
                  <a:spcPts val="2659"/>
                </a:lnSpc>
                <a:spcBef>
                  <a:spcPct val="0"/>
                </a:spcBef>
              </a:pPr>
              <a:r>
                <a:rPr lang="en-US" sz="1899">
                  <a:solidFill>
                    <a:srgbClr val="000000"/>
                  </a:solidFill>
                  <a:latin typeface="Open Sans Extra Bold"/>
                </a:rPr>
                <a:t>     Developer</a:t>
              </a:r>
            </a:p>
          </p:txBody>
        </p:sp>
      </p:grpSp>
      <p:sp>
        <p:nvSpPr>
          <p:cNvPr name="Freeform 15" id="15"/>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64609" y="1499419"/>
            <a:ext cx="1829699" cy="1745076"/>
          </a:xfrm>
          <a:custGeom>
            <a:avLst/>
            <a:gdLst/>
            <a:ahLst/>
            <a:cxnLst/>
            <a:rect r="r" b="b" t="t" l="l"/>
            <a:pathLst>
              <a:path h="1745076" w="1829699">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06092" y="7066570"/>
            <a:ext cx="1946733" cy="1700958"/>
          </a:xfrm>
          <a:custGeom>
            <a:avLst/>
            <a:gdLst/>
            <a:ahLst/>
            <a:cxnLst/>
            <a:rect r="r" b="b" t="t" l="l"/>
            <a:pathLst>
              <a:path h="1700958" w="1946733">
                <a:moveTo>
                  <a:pt x="0" y="0"/>
                </a:moveTo>
                <a:lnTo>
                  <a:pt x="1946733" y="0"/>
                </a:lnTo>
                <a:lnTo>
                  <a:pt x="1946733" y="1700958"/>
                </a:lnTo>
                <a:lnTo>
                  <a:pt x="0" y="1700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118917" y="1547255"/>
            <a:ext cx="1521152" cy="1697240"/>
          </a:xfrm>
          <a:custGeom>
            <a:avLst/>
            <a:gdLst/>
            <a:ahLst/>
            <a:cxnLst/>
            <a:rect r="r" b="b" t="t" l="l"/>
            <a:pathLst>
              <a:path h="1697240" w="1521152">
                <a:moveTo>
                  <a:pt x="0" y="0"/>
                </a:moveTo>
                <a:lnTo>
                  <a:pt x="1521151" y="0"/>
                </a:lnTo>
                <a:lnTo>
                  <a:pt x="1521151" y="1697240"/>
                </a:lnTo>
                <a:lnTo>
                  <a:pt x="0" y="1697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1944417" y="7131683"/>
            <a:ext cx="1907691" cy="1635845"/>
          </a:xfrm>
          <a:custGeom>
            <a:avLst/>
            <a:gdLst/>
            <a:ahLst/>
            <a:cxnLst/>
            <a:rect r="r" b="b" t="t" l="l"/>
            <a:pathLst>
              <a:path h="1635845" w="1907691">
                <a:moveTo>
                  <a:pt x="0" y="0"/>
                </a:moveTo>
                <a:lnTo>
                  <a:pt x="1907692" y="0"/>
                </a:lnTo>
                <a:lnTo>
                  <a:pt x="1907692" y="1635845"/>
                </a:lnTo>
                <a:lnTo>
                  <a:pt x="0" y="16358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5535751" y="4057136"/>
            <a:ext cx="7195211" cy="1681612"/>
          </a:xfrm>
          <a:prstGeom prst="rect">
            <a:avLst/>
          </a:prstGeom>
        </p:spPr>
        <p:txBody>
          <a:bodyPr anchor="t" rtlCol="false" tIns="0" lIns="0" bIns="0" rIns="0">
            <a:spAutoFit/>
          </a:bodyPr>
          <a:lstStyle/>
          <a:p>
            <a:pPr algn="ctr" marL="0" indent="0" lvl="1">
              <a:lnSpc>
                <a:spcPts val="6499"/>
              </a:lnSpc>
              <a:spcBef>
                <a:spcPct val="0"/>
              </a:spcBef>
            </a:pPr>
            <a:r>
              <a:rPr lang="en-US" sz="6700">
                <a:solidFill>
                  <a:srgbClr val="000000"/>
                </a:solidFill>
                <a:latin typeface="DM Sans Bold"/>
              </a:rPr>
              <a:t>Roles and Responsibiities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7890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997266" y="2570508"/>
            <a:ext cx="4262034" cy="4114800"/>
          </a:xfrm>
          <a:custGeom>
            <a:avLst/>
            <a:gdLst/>
            <a:ahLst/>
            <a:cxnLst/>
            <a:rect r="r" b="b" t="t" l="l"/>
            <a:pathLst>
              <a:path h="4114800" w="4262034">
                <a:moveTo>
                  <a:pt x="0" y="0"/>
                </a:moveTo>
                <a:lnTo>
                  <a:pt x="4262034" y="0"/>
                </a:lnTo>
                <a:lnTo>
                  <a:pt x="4262034"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1504950" y="2345718"/>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Problem Statement</a:t>
            </a:r>
          </a:p>
        </p:txBody>
      </p:sp>
      <p:sp>
        <p:nvSpPr>
          <p:cNvPr name="TextBox 10" id="10"/>
          <p:cNvSpPr txBox="true"/>
          <p:nvPr/>
        </p:nvSpPr>
        <p:spPr>
          <a:xfrm rot="0">
            <a:off x="1504950" y="4798032"/>
            <a:ext cx="10496040" cy="2967990"/>
          </a:xfrm>
          <a:prstGeom prst="rect">
            <a:avLst/>
          </a:prstGeom>
        </p:spPr>
        <p:txBody>
          <a:bodyPr anchor="t" rtlCol="false" tIns="0" lIns="0" bIns="0" rIns="0">
            <a:spAutoFit/>
          </a:bodyPr>
          <a:lstStyle/>
          <a:p>
            <a:pPr algn="just">
              <a:lnSpc>
                <a:spcPts val="2969"/>
              </a:lnSpc>
            </a:pPr>
          </a:p>
          <a:p>
            <a:pPr algn="just" marL="0" indent="0" lvl="0">
              <a:lnSpc>
                <a:spcPts val="2969"/>
              </a:lnSpc>
              <a:spcBef>
                <a:spcPct val="0"/>
              </a:spcBef>
            </a:pPr>
            <a:r>
              <a:rPr lang="en-US" sz="2199" spc="131">
                <a:solidFill>
                  <a:srgbClr val="000000"/>
                </a:solidFill>
                <a:latin typeface="DM Sans"/>
              </a:rPr>
              <a:t>The Elevator Management System aims to efficiently control multiple elevators in a building with multiple floors. Each elevator has buttons for each floor and responds to up/down requests from floors. When a user requests an elevator, it arrives at the floor and takes them to their destination. The system must handle normal scenarios where users request elevators to travel between floors and exception scenarios where multiple users have conflicting destination requests.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1725010"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047481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64462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041591" y="2575366"/>
            <a:ext cx="9912128"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a:rPr>
              <a:t>Tech Stack</a:t>
            </a:r>
          </a:p>
        </p:txBody>
      </p:sp>
      <p:sp>
        <p:nvSpPr>
          <p:cNvPr name="TextBox 17" id="17"/>
          <p:cNvSpPr txBox="true"/>
          <p:nvPr/>
        </p:nvSpPr>
        <p:spPr>
          <a:xfrm rot="0">
            <a:off x="1833620" y="5577941"/>
            <a:ext cx="2197323" cy="663577"/>
          </a:xfrm>
          <a:prstGeom prst="rect">
            <a:avLst/>
          </a:prstGeom>
        </p:spPr>
        <p:txBody>
          <a:bodyPr anchor="t" rtlCol="false" tIns="0" lIns="0" bIns="0" rIns="0">
            <a:spAutoFit/>
          </a:bodyPr>
          <a:lstStyle/>
          <a:p>
            <a:pPr>
              <a:lnSpc>
                <a:spcPts val="2575"/>
              </a:lnSpc>
            </a:pPr>
            <a:r>
              <a:rPr lang="en-US" sz="2500">
                <a:solidFill>
                  <a:srgbClr val="000000"/>
                </a:solidFill>
                <a:latin typeface="DM Sans Bold"/>
              </a:rPr>
              <a:t>Programming Language</a:t>
            </a:r>
          </a:p>
        </p:txBody>
      </p:sp>
      <p:sp>
        <p:nvSpPr>
          <p:cNvPr name="TextBox 18" id="18"/>
          <p:cNvSpPr txBox="true"/>
          <p:nvPr/>
        </p:nvSpPr>
        <p:spPr>
          <a:xfrm rot="0">
            <a:off x="1833620" y="6731483"/>
            <a:ext cx="2646492" cy="582170"/>
          </a:xfrm>
          <a:prstGeom prst="rect">
            <a:avLst/>
          </a:prstGeom>
        </p:spPr>
        <p:txBody>
          <a:bodyPr anchor="t" rtlCol="false" tIns="0" lIns="0" bIns="0" rIns="0">
            <a:spAutoFit/>
          </a:bodyPr>
          <a:lstStyle/>
          <a:p>
            <a:pPr>
              <a:lnSpc>
                <a:spcPts val="4835"/>
              </a:lnSpc>
            </a:pPr>
            <a:r>
              <a:rPr lang="en-US" sz="3099">
                <a:solidFill>
                  <a:srgbClr val="000000"/>
                </a:solidFill>
                <a:latin typeface="DM Sans"/>
              </a:rPr>
              <a:t>Python</a:t>
            </a:r>
          </a:p>
        </p:txBody>
      </p:sp>
      <p:sp>
        <p:nvSpPr>
          <p:cNvPr name="Freeform 19" id="19"/>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2" id="22"/>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3" id="23"/>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4" id="24"/>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5" id="25"/>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6" id="26"/>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27" id="27"/>
          <p:cNvSpPr txBox="true"/>
          <p:nvPr/>
        </p:nvSpPr>
        <p:spPr>
          <a:xfrm rot="0">
            <a:off x="5930165" y="5577941"/>
            <a:ext cx="3067490" cy="987427"/>
          </a:xfrm>
          <a:prstGeom prst="rect">
            <a:avLst/>
          </a:prstGeom>
        </p:spPr>
        <p:txBody>
          <a:bodyPr anchor="t" rtlCol="false" tIns="0" lIns="0" bIns="0" rIns="0">
            <a:spAutoFit/>
          </a:bodyPr>
          <a:lstStyle/>
          <a:p>
            <a:pPr>
              <a:lnSpc>
                <a:spcPts val="2575"/>
              </a:lnSpc>
            </a:pPr>
            <a:r>
              <a:rPr lang="en-US" sz="2500">
                <a:solidFill>
                  <a:srgbClr val="000000"/>
                </a:solidFill>
                <a:latin typeface="DM Sans Bold"/>
              </a:rPr>
              <a:t>Integrated Development Environment (IDE)</a:t>
            </a:r>
          </a:p>
        </p:txBody>
      </p:sp>
      <p:sp>
        <p:nvSpPr>
          <p:cNvPr name="TextBox 28" id="28"/>
          <p:cNvSpPr txBox="true"/>
          <p:nvPr/>
        </p:nvSpPr>
        <p:spPr>
          <a:xfrm rot="0">
            <a:off x="10502605" y="5577941"/>
            <a:ext cx="2197323" cy="663577"/>
          </a:xfrm>
          <a:prstGeom prst="rect">
            <a:avLst/>
          </a:prstGeom>
        </p:spPr>
        <p:txBody>
          <a:bodyPr anchor="t" rtlCol="false" tIns="0" lIns="0" bIns="0" rIns="0">
            <a:spAutoFit/>
          </a:bodyPr>
          <a:lstStyle/>
          <a:p>
            <a:pPr>
              <a:lnSpc>
                <a:spcPts val="2575"/>
              </a:lnSpc>
            </a:pPr>
            <a:r>
              <a:rPr lang="en-US" sz="2500">
                <a:solidFill>
                  <a:srgbClr val="000000"/>
                </a:solidFill>
                <a:latin typeface="DM Sans Bold"/>
              </a:rPr>
              <a:t>Version Control</a:t>
            </a:r>
          </a:p>
        </p:txBody>
      </p:sp>
      <p:sp>
        <p:nvSpPr>
          <p:cNvPr name="TextBox 29" id="29"/>
          <p:cNvSpPr txBox="true"/>
          <p:nvPr/>
        </p:nvSpPr>
        <p:spPr>
          <a:xfrm rot="0">
            <a:off x="14644629" y="5577941"/>
            <a:ext cx="2197323" cy="339727"/>
          </a:xfrm>
          <a:prstGeom prst="rect">
            <a:avLst/>
          </a:prstGeom>
        </p:spPr>
        <p:txBody>
          <a:bodyPr anchor="t" rtlCol="false" tIns="0" lIns="0" bIns="0" rIns="0">
            <a:spAutoFit/>
          </a:bodyPr>
          <a:lstStyle/>
          <a:p>
            <a:pPr>
              <a:lnSpc>
                <a:spcPts val="2575"/>
              </a:lnSpc>
            </a:pPr>
            <a:r>
              <a:rPr lang="en-US" sz="2500">
                <a:solidFill>
                  <a:srgbClr val="000000"/>
                </a:solidFill>
                <a:latin typeface="DM Sans Bold"/>
              </a:rPr>
              <a:t>Testing</a:t>
            </a:r>
          </a:p>
        </p:txBody>
      </p:sp>
      <p:sp>
        <p:nvSpPr>
          <p:cNvPr name="TextBox 30" id="30"/>
          <p:cNvSpPr txBox="true"/>
          <p:nvPr/>
        </p:nvSpPr>
        <p:spPr>
          <a:xfrm rot="0">
            <a:off x="5930165" y="6660617"/>
            <a:ext cx="3213835" cy="1191770"/>
          </a:xfrm>
          <a:prstGeom prst="rect">
            <a:avLst/>
          </a:prstGeom>
        </p:spPr>
        <p:txBody>
          <a:bodyPr anchor="t" rtlCol="false" tIns="0" lIns="0" bIns="0" rIns="0">
            <a:spAutoFit/>
          </a:bodyPr>
          <a:lstStyle/>
          <a:p>
            <a:pPr>
              <a:lnSpc>
                <a:spcPts val="4835"/>
              </a:lnSpc>
            </a:pPr>
            <a:r>
              <a:rPr lang="en-US" sz="3099">
                <a:solidFill>
                  <a:srgbClr val="000000"/>
                </a:solidFill>
                <a:latin typeface="DM Sans"/>
              </a:rPr>
              <a:t>Visual Studio Code (VS Code)</a:t>
            </a:r>
          </a:p>
        </p:txBody>
      </p:sp>
      <p:sp>
        <p:nvSpPr>
          <p:cNvPr name="TextBox 31" id="31"/>
          <p:cNvSpPr txBox="true"/>
          <p:nvPr/>
        </p:nvSpPr>
        <p:spPr>
          <a:xfrm rot="0">
            <a:off x="10474817" y="6660617"/>
            <a:ext cx="2646492" cy="582170"/>
          </a:xfrm>
          <a:prstGeom prst="rect">
            <a:avLst/>
          </a:prstGeom>
        </p:spPr>
        <p:txBody>
          <a:bodyPr anchor="t" rtlCol="false" tIns="0" lIns="0" bIns="0" rIns="0">
            <a:spAutoFit/>
          </a:bodyPr>
          <a:lstStyle/>
          <a:p>
            <a:pPr>
              <a:lnSpc>
                <a:spcPts val="4835"/>
              </a:lnSpc>
            </a:pPr>
            <a:r>
              <a:rPr lang="en-US" sz="3099">
                <a:solidFill>
                  <a:srgbClr val="000000"/>
                </a:solidFill>
                <a:latin typeface="DM Sans"/>
              </a:rPr>
              <a:t>Git</a:t>
            </a:r>
          </a:p>
        </p:txBody>
      </p:sp>
      <p:sp>
        <p:nvSpPr>
          <p:cNvPr name="TextBox 32" id="32"/>
          <p:cNvSpPr txBox="true"/>
          <p:nvPr/>
        </p:nvSpPr>
        <p:spPr>
          <a:xfrm rot="0">
            <a:off x="14644629" y="6660617"/>
            <a:ext cx="2646492" cy="582170"/>
          </a:xfrm>
          <a:prstGeom prst="rect">
            <a:avLst/>
          </a:prstGeom>
        </p:spPr>
        <p:txBody>
          <a:bodyPr anchor="t" rtlCol="false" tIns="0" lIns="0" bIns="0" rIns="0">
            <a:spAutoFit/>
          </a:bodyPr>
          <a:lstStyle/>
          <a:p>
            <a:pPr>
              <a:lnSpc>
                <a:spcPts val="4835"/>
              </a:lnSpc>
            </a:pPr>
            <a:r>
              <a:rPr lang="en-US" sz="3099">
                <a:solidFill>
                  <a:srgbClr val="000000"/>
                </a:solidFill>
                <a:latin typeface="DM Sans"/>
              </a:rPr>
              <a:t>Pytest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0" y="3129280"/>
            <a:ext cx="18288000" cy="5068570"/>
          </a:xfrm>
          <a:prstGeom prst="rect">
            <a:avLst/>
          </a:prstGeom>
        </p:spPr>
        <p:txBody>
          <a:bodyPr anchor="t" rtlCol="false" tIns="0" lIns="0" bIns="0" rIns="0">
            <a:spAutoFit/>
          </a:bodyPr>
          <a:lstStyle/>
          <a:p>
            <a:pPr marL="474978" indent="-237489" lvl="1">
              <a:lnSpc>
                <a:spcPts val="3079"/>
              </a:lnSpc>
              <a:buFont typeface="Arial"/>
              <a:buChar char="•"/>
            </a:pPr>
            <a:r>
              <a:rPr lang="en-US" sz="2199">
                <a:solidFill>
                  <a:srgbClr val="000000"/>
                </a:solidFill>
                <a:latin typeface="Open Sans Light"/>
              </a:rPr>
              <a:t>Elevator Movement: The system must facilitate the movement of elevators between floors in response to user requests.</a:t>
            </a:r>
          </a:p>
          <a:p>
            <a:pPr>
              <a:lnSpc>
                <a:spcPts val="3079"/>
              </a:lnSpc>
            </a:pPr>
          </a:p>
          <a:p>
            <a:pPr marL="474978" indent="-237489" lvl="1">
              <a:lnSpc>
                <a:spcPts val="3079"/>
              </a:lnSpc>
              <a:buFont typeface="Arial"/>
              <a:buChar char="•"/>
            </a:pPr>
            <a:r>
              <a:rPr lang="en-US" sz="2199">
                <a:solidFill>
                  <a:srgbClr val="000000"/>
                </a:solidFill>
                <a:latin typeface="Open Sans Light"/>
              </a:rPr>
              <a:t>User Request Handling: Users should be able to request an elevator from any floor and specify their destination floor.</a:t>
            </a:r>
          </a:p>
          <a:p>
            <a:pPr>
              <a:lnSpc>
                <a:spcPts val="3079"/>
              </a:lnSpc>
            </a:pPr>
          </a:p>
          <a:p>
            <a:pPr marL="474978" indent="-237489" lvl="1">
              <a:lnSpc>
                <a:spcPts val="3079"/>
              </a:lnSpc>
              <a:buFont typeface="Arial"/>
              <a:buChar char="•"/>
            </a:pPr>
            <a:r>
              <a:rPr lang="en-US" sz="2199">
                <a:solidFill>
                  <a:srgbClr val="000000"/>
                </a:solidFill>
                <a:latin typeface="Open Sans Light"/>
              </a:rPr>
              <a:t>Button Illumination: Elevator buttons must illuminate when pressed to indicate the selected floor or direction.</a:t>
            </a:r>
          </a:p>
          <a:p>
            <a:pPr>
              <a:lnSpc>
                <a:spcPts val="3219"/>
              </a:lnSpc>
            </a:pPr>
          </a:p>
          <a:p>
            <a:pPr marL="474978" indent="-237489" lvl="1">
              <a:lnSpc>
                <a:spcPts val="3079"/>
              </a:lnSpc>
              <a:buFont typeface="Arial"/>
              <a:buChar char="•"/>
            </a:pPr>
            <a:r>
              <a:rPr lang="en-US" sz="2199">
                <a:solidFill>
                  <a:srgbClr val="000000"/>
                </a:solidFill>
                <a:latin typeface="Open Sans Light"/>
              </a:rPr>
              <a:t>Floor Button Handling: Floors should have buttons for requesting up or down elevators, which illuminate upon pressing and cancel upon elevator arrival.</a:t>
            </a:r>
          </a:p>
          <a:p>
            <a:pPr>
              <a:lnSpc>
                <a:spcPts val="3079"/>
              </a:lnSpc>
            </a:pPr>
          </a:p>
          <a:p>
            <a:pPr marL="474978" indent="-237489" lvl="1">
              <a:lnSpc>
                <a:spcPts val="3079"/>
              </a:lnSpc>
              <a:buFont typeface="Arial"/>
              <a:buChar char="•"/>
            </a:pPr>
            <a:r>
              <a:rPr lang="en-US" sz="2199">
                <a:solidFill>
                  <a:srgbClr val="000000"/>
                </a:solidFill>
                <a:latin typeface="Open Sans Light"/>
              </a:rPr>
              <a:t>Elevator Door Control: The system should control elevator doors, opening them upon arrival at a floor and closing them after a specified timeout.</a:t>
            </a:r>
          </a:p>
          <a:p>
            <a:pPr>
              <a:lnSpc>
                <a:spcPts val="3079"/>
              </a:lnSpc>
            </a:pPr>
          </a:p>
          <a:p>
            <a:pPr marL="474978" indent="-237489" lvl="1">
              <a:lnSpc>
                <a:spcPts val="3079"/>
              </a:lnSpc>
              <a:buFont typeface="Arial"/>
              <a:buChar char="•"/>
            </a:pPr>
            <a:r>
              <a:rPr lang="en-US" sz="2199">
                <a:solidFill>
                  <a:srgbClr val="000000"/>
                </a:solidFill>
                <a:latin typeface="Open Sans Light"/>
              </a:rPr>
              <a:t>Elevator Occupancy: The system should manage elevator occupancy, allowing users to enter and exit the elevator at desired floors</a:t>
            </a:r>
          </a:p>
        </p:txBody>
      </p:sp>
      <p:sp>
        <p:nvSpPr>
          <p:cNvPr name="TextBox 9" id="9"/>
          <p:cNvSpPr txBox="true"/>
          <p:nvPr/>
        </p:nvSpPr>
        <p:spPr>
          <a:xfrm rot="0">
            <a:off x="4136549" y="1181100"/>
            <a:ext cx="10014901" cy="176657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Functional  Requirements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0" y="3600084"/>
            <a:ext cx="18288000" cy="4663440"/>
          </a:xfrm>
          <a:prstGeom prst="rect">
            <a:avLst/>
          </a:prstGeom>
        </p:spPr>
        <p:txBody>
          <a:bodyPr anchor="t" rtlCol="false" tIns="0" lIns="0" bIns="0" rIns="0">
            <a:spAutoFit/>
          </a:bodyPr>
          <a:lstStyle/>
          <a:p>
            <a:pPr marL="518157" indent="-259078" lvl="1">
              <a:lnSpc>
                <a:spcPts val="3359"/>
              </a:lnSpc>
              <a:buFont typeface="Arial"/>
              <a:buChar char="•"/>
            </a:pPr>
            <a:r>
              <a:rPr lang="en-US" sz="2399">
                <a:solidFill>
                  <a:srgbClr val="000000"/>
                </a:solidFill>
                <a:latin typeface="Open Sans Light"/>
              </a:rPr>
              <a:t>Reliability: The system should operate reliably under normal and exceptional scenarios, minimizing downtime and system failures.</a:t>
            </a:r>
          </a:p>
          <a:p>
            <a:pPr marL="518157" indent="-259078" lvl="1">
              <a:lnSpc>
                <a:spcPts val="3359"/>
              </a:lnSpc>
              <a:buFont typeface="Arial"/>
              <a:buChar char="•"/>
            </a:pPr>
            <a:r>
              <a:rPr lang="en-US" sz="2399">
                <a:solidFill>
                  <a:srgbClr val="000000"/>
                </a:solidFill>
                <a:latin typeface="Open Sans Light"/>
              </a:rPr>
              <a:t>Performance: Elevator response times should be optimized to minimize wait times for users requesting elevators.</a:t>
            </a:r>
          </a:p>
          <a:p>
            <a:pPr marL="518157" indent="-259078" lvl="1">
              <a:lnSpc>
                <a:spcPts val="3359"/>
              </a:lnSpc>
              <a:buFont typeface="Arial"/>
              <a:buChar char="•"/>
            </a:pPr>
            <a:r>
              <a:rPr lang="en-US" sz="2399">
                <a:solidFill>
                  <a:srgbClr val="000000"/>
                </a:solidFill>
                <a:latin typeface="Open Sans Light"/>
              </a:rPr>
              <a:t>Scalability: The system should be scalable to accommodate increasing numbers of elevators and floors without sacrificing performance.</a:t>
            </a:r>
          </a:p>
          <a:p>
            <a:pPr marL="518157" indent="-259078" lvl="1">
              <a:lnSpc>
                <a:spcPts val="3359"/>
              </a:lnSpc>
              <a:buFont typeface="Arial"/>
              <a:buChar char="•"/>
            </a:pPr>
            <a:r>
              <a:rPr lang="en-US" sz="2399">
                <a:solidFill>
                  <a:srgbClr val="000000"/>
                </a:solidFill>
                <a:latin typeface="Open Sans Light"/>
              </a:rPr>
              <a:t>User Interface: The user interface should be intuitive and user-friendly, allowing users to easily request elevators and navigate between floors.</a:t>
            </a:r>
          </a:p>
          <a:p>
            <a:pPr marL="518157" indent="-259078" lvl="1">
              <a:lnSpc>
                <a:spcPts val="3359"/>
              </a:lnSpc>
              <a:buFont typeface="Arial"/>
              <a:buChar char="•"/>
            </a:pPr>
            <a:r>
              <a:rPr lang="en-US" sz="2399">
                <a:solidFill>
                  <a:srgbClr val="000000"/>
                </a:solidFill>
                <a:latin typeface="Open Sans Light"/>
              </a:rPr>
              <a:t>Security: The system should incorporate security measures to prevent unauthorized access to elevator controls or tampering with elevator operations.</a:t>
            </a:r>
          </a:p>
          <a:p>
            <a:pPr marL="518157" indent="-259078" lvl="1">
              <a:lnSpc>
                <a:spcPts val="3359"/>
              </a:lnSpc>
              <a:buFont typeface="Arial"/>
              <a:buChar char="•"/>
            </a:pPr>
            <a:r>
              <a:rPr lang="en-US" sz="2399">
                <a:solidFill>
                  <a:srgbClr val="000000"/>
                </a:solidFill>
                <a:latin typeface="Open Sans Light"/>
              </a:rPr>
              <a:t>Accessibility: The system should be accessible to users with disabilities, providing features such as audible cues and tactile buttons for visually impaired users.</a:t>
            </a:r>
          </a:p>
          <a:p>
            <a:pPr>
              <a:lnSpc>
                <a:spcPts val="3779"/>
              </a:lnSpc>
            </a:pPr>
          </a:p>
        </p:txBody>
      </p:sp>
      <p:sp>
        <p:nvSpPr>
          <p:cNvPr name="TextBox 9" id="9"/>
          <p:cNvSpPr txBox="true"/>
          <p:nvPr/>
        </p:nvSpPr>
        <p:spPr>
          <a:xfrm rot="0">
            <a:off x="4136549" y="1215067"/>
            <a:ext cx="10014901" cy="176657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rPr>
              <a:t>Non -Functional  Requirements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090702" y="1830091"/>
            <a:ext cx="8106596" cy="1177290"/>
          </a:xfrm>
          <a:prstGeom prst="rect">
            <a:avLst/>
          </a:prstGeom>
        </p:spPr>
        <p:txBody>
          <a:bodyPr anchor="t" rtlCol="false" tIns="0" lIns="0" bIns="0" rIns="0">
            <a:spAutoFit/>
          </a:bodyPr>
          <a:lstStyle/>
          <a:p>
            <a:pPr>
              <a:lnSpc>
                <a:spcPts val="8730"/>
              </a:lnSpc>
            </a:pPr>
            <a:r>
              <a:rPr lang="en-US" sz="9000">
                <a:solidFill>
                  <a:srgbClr val="000000"/>
                </a:solidFill>
                <a:latin typeface="DM Sans"/>
              </a:rPr>
              <a:t>Design Models</a:t>
            </a:r>
          </a:p>
        </p:txBody>
      </p:sp>
      <p:grpSp>
        <p:nvGrpSpPr>
          <p:cNvPr name="Group 4" id="4"/>
          <p:cNvGrpSpPr/>
          <p:nvPr/>
        </p:nvGrpSpPr>
        <p:grpSpPr>
          <a:xfrm rot="0">
            <a:off x="5644969" y="5552440"/>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11" id="11"/>
          <p:cNvSpPr txBox="true"/>
          <p:nvPr/>
        </p:nvSpPr>
        <p:spPr>
          <a:xfrm rot="0">
            <a:off x="7077936" y="5938806"/>
            <a:ext cx="4132127" cy="1712597"/>
          </a:xfrm>
          <a:prstGeom prst="rect">
            <a:avLst/>
          </a:prstGeom>
        </p:spPr>
        <p:txBody>
          <a:bodyPr anchor="t" rtlCol="false" tIns="0" lIns="0" bIns="0" rIns="0">
            <a:spAutoFit/>
          </a:bodyPr>
          <a:lstStyle/>
          <a:p>
            <a:pPr algn="just" marL="0" indent="0" lvl="0">
              <a:lnSpc>
                <a:spcPts val="6884"/>
              </a:lnSpc>
              <a:spcBef>
                <a:spcPct val="0"/>
              </a:spcBef>
            </a:pPr>
            <a:r>
              <a:rPr lang="en-US" sz="5099" spc="81">
                <a:solidFill>
                  <a:srgbClr val="000000"/>
                </a:solidFill>
                <a:latin typeface="DM Sans Bold"/>
              </a:rPr>
              <a:t>Sequence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034818" y="1179780"/>
            <a:ext cx="13607793" cy="8351084"/>
          </a:xfrm>
          <a:custGeom>
            <a:avLst/>
            <a:gdLst/>
            <a:ahLst/>
            <a:cxnLst/>
            <a:rect r="r" b="b" t="t" l="l"/>
            <a:pathLst>
              <a:path h="8351084" w="13607793">
                <a:moveTo>
                  <a:pt x="0" y="0"/>
                </a:moveTo>
                <a:lnTo>
                  <a:pt x="13607793" y="0"/>
                </a:lnTo>
                <a:lnTo>
                  <a:pt x="13607793" y="8351084"/>
                </a:lnTo>
                <a:lnTo>
                  <a:pt x="0" y="8351084"/>
                </a:lnTo>
                <a:lnTo>
                  <a:pt x="0" y="0"/>
                </a:lnTo>
                <a:close/>
              </a:path>
            </a:pathLst>
          </a:custGeom>
          <a:blipFill>
            <a:blip r:embed="rId3"/>
            <a:stretch>
              <a:fillRect l="0" t="0" r="0" b="0"/>
            </a:stretch>
          </a:blipFill>
        </p:spPr>
      </p:sp>
      <p:sp>
        <p:nvSpPr>
          <p:cNvPr name="TextBox 4" id="4"/>
          <p:cNvSpPr txBox="true"/>
          <p:nvPr/>
        </p:nvSpPr>
        <p:spPr>
          <a:xfrm rot="0">
            <a:off x="4170839" y="104775"/>
            <a:ext cx="10961387" cy="591579"/>
          </a:xfrm>
          <a:prstGeom prst="rect">
            <a:avLst/>
          </a:prstGeom>
        </p:spPr>
        <p:txBody>
          <a:bodyPr anchor="t" rtlCol="false" tIns="0" lIns="0" bIns="0" rIns="0">
            <a:spAutoFit/>
          </a:bodyPr>
          <a:lstStyle/>
          <a:p>
            <a:pPr>
              <a:lnSpc>
                <a:spcPts val="4462"/>
              </a:lnSpc>
            </a:pPr>
            <a:r>
              <a:rPr lang="en-US" sz="4600">
                <a:solidFill>
                  <a:srgbClr val="000000"/>
                </a:solidFill>
                <a:latin typeface="DM Sans"/>
              </a:rPr>
              <a:t>Sequence Diagram for Floor Button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88538" y="696354"/>
            <a:ext cx="15510923" cy="9296860"/>
          </a:xfrm>
          <a:custGeom>
            <a:avLst/>
            <a:gdLst/>
            <a:ahLst/>
            <a:cxnLst/>
            <a:rect r="r" b="b" t="t" l="l"/>
            <a:pathLst>
              <a:path h="9296860" w="15510923">
                <a:moveTo>
                  <a:pt x="0" y="0"/>
                </a:moveTo>
                <a:lnTo>
                  <a:pt x="15510924" y="0"/>
                </a:lnTo>
                <a:lnTo>
                  <a:pt x="15510924" y="9296860"/>
                </a:lnTo>
                <a:lnTo>
                  <a:pt x="0" y="9296860"/>
                </a:lnTo>
                <a:lnTo>
                  <a:pt x="0" y="0"/>
                </a:lnTo>
                <a:close/>
              </a:path>
            </a:pathLst>
          </a:custGeom>
          <a:blipFill>
            <a:blip r:embed="rId3"/>
            <a:stretch>
              <a:fillRect l="0" t="0" r="0" b="0"/>
            </a:stretch>
          </a:blipFill>
        </p:spPr>
      </p:sp>
      <p:sp>
        <p:nvSpPr>
          <p:cNvPr name="TextBox 4" id="4"/>
          <p:cNvSpPr txBox="true"/>
          <p:nvPr/>
        </p:nvSpPr>
        <p:spPr>
          <a:xfrm rot="0">
            <a:off x="4170839" y="104775"/>
            <a:ext cx="10961387" cy="591579"/>
          </a:xfrm>
          <a:prstGeom prst="rect">
            <a:avLst/>
          </a:prstGeom>
        </p:spPr>
        <p:txBody>
          <a:bodyPr anchor="t" rtlCol="false" tIns="0" lIns="0" bIns="0" rIns="0">
            <a:spAutoFit/>
          </a:bodyPr>
          <a:lstStyle/>
          <a:p>
            <a:pPr>
              <a:lnSpc>
                <a:spcPts val="4462"/>
              </a:lnSpc>
            </a:pPr>
            <a:r>
              <a:rPr lang="en-US" sz="4600">
                <a:solidFill>
                  <a:srgbClr val="000000"/>
                </a:solidFill>
                <a:latin typeface="DM Sans"/>
              </a:rPr>
              <a:t>Sequence Diagram for Elevator Button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328358" y="3574983"/>
            <a:ext cx="14930942" cy="3327533"/>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Project Management</a:t>
            </a:r>
          </a:p>
          <a:p>
            <a:pPr>
              <a:lnSpc>
                <a:spcPts val="8730"/>
              </a:lnSpc>
            </a:pPr>
          </a:p>
          <a:p>
            <a:pPr marL="950058" indent="-475029" lvl="1">
              <a:lnSpc>
                <a:spcPts val="4268"/>
              </a:lnSpc>
              <a:buFont typeface="Arial"/>
              <a:buChar char="•"/>
            </a:pPr>
            <a:r>
              <a:rPr lang="en-US" sz="4400">
                <a:solidFill>
                  <a:srgbClr val="000000"/>
                </a:solidFill>
                <a:latin typeface="DM Sans"/>
              </a:rPr>
              <a:t>Followed Agile Methodology</a:t>
            </a:r>
          </a:p>
          <a:p>
            <a:pPr marL="950058" indent="-475029" lvl="1">
              <a:lnSpc>
                <a:spcPts val="4268"/>
              </a:lnSpc>
              <a:buFont typeface="Arial"/>
              <a:buChar char="•"/>
            </a:pPr>
            <a:r>
              <a:rPr lang="en-US" sz="4400">
                <a:solidFill>
                  <a:srgbClr val="000000"/>
                </a:solidFill>
                <a:latin typeface="DM Sans"/>
              </a:rPr>
              <a:t>Utilized Jira for Sprint Planning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DAGDKa5FxPo</dc:identifier>
  <dcterms:modified xsi:type="dcterms:W3CDTF">2011-08-01T06:04:30Z</dcterms:modified>
  <cp:revision>1</cp:revision>
  <dc:title>Presented by Sandra Haro</dc:title>
</cp:coreProperties>
</file>